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modernComment_122_801A32C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4"/>
  </p:sldMasterIdLst>
  <p:sldIdLst>
    <p:sldId id="257" r:id="rId5"/>
    <p:sldId id="286" r:id="rId6"/>
    <p:sldId id="259" r:id="rId7"/>
    <p:sldId id="261" r:id="rId8"/>
    <p:sldId id="295" r:id="rId9"/>
    <p:sldId id="289" r:id="rId10"/>
    <p:sldId id="296" r:id="rId11"/>
    <p:sldId id="262" r:id="rId12"/>
    <p:sldId id="290" r:id="rId13"/>
    <p:sldId id="291" r:id="rId14"/>
    <p:sldId id="264" r:id="rId15"/>
    <p:sldId id="265" r:id="rId16"/>
    <p:sldId id="266" r:id="rId17"/>
    <p:sldId id="267" r:id="rId18"/>
    <p:sldId id="292" r:id="rId19"/>
    <p:sldId id="268" r:id="rId20"/>
    <p:sldId id="293" r:id="rId21"/>
    <p:sldId id="269" r:id="rId22"/>
    <p:sldId id="270" r:id="rId23"/>
    <p:sldId id="271" r:id="rId24"/>
    <p:sldId id="294" r:id="rId25"/>
    <p:sldId id="272" r:id="rId26"/>
    <p:sldId id="273" r:id="rId27"/>
    <p:sldId id="274" r:id="rId28"/>
    <p:sldId id="275" r:id="rId29"/>
    <p:sldId id="297" r:id="rId30"/>
    <p:sldId id="298" r:id="rId31"/>
  </p:sldIdLst>
  <p:sldSz cx="12192000" cy="6858000"/>
  <p:notesSz cx="7099300" cy="93853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FBC9FF8-C7A4-71C4-C08D-D7D0F5095F8F}" name="Sabrina Martin" initials="SM" userId="aa80c474ca07e17a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19" autoAdjust="0"/>
  </p:normalViewPr>
  <p:slideViewPr>
    <p:cSldViewPr snapToGrid="0">
      <p:cViewPr varScale="1">
        <p:scale>
          <a:sx n="90" d="100"/>
          <a:sy n="90" d="100"/>
        </p:scale>
        <p:origin x="84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omments/modernComment_122_801A32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9A9CDE2-3886-46F6-A468-CE39F6399B2F}" authorId="{CFBC9FF8-C7A4-71C4-C08D-D7D0F5095F8F}" created="2024-11-03T17:50:32.294">
    <pc:sldMkLst xmlns:pc="http://schemas.microsoft.com/office/powerpoint/2013/main/command">
      <pc:docMk/>
      <pc:sldMk cId="134325036" sldId="290"/>
    </pc:sldMkLst>
    <p188:txBody>
      <a:bodyPr/>
      <a:lstStyle/>
      <a:p>
        <a:r>
          <a:rPr lang="en-US"/>
          <a:t>May remove this slide
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00B84F-459D-4F12-8D2A-F9ED8F04B2E5}" type="doc">
      <dgm:prSet loTypeId="urn:microsoft.com/office/officeart/2016/7/layout/VerticalSolidAction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DF5182F-0864-4EDB-80FD-145D02C120CF}">
      <dgm:prSet/>
      <dgm:spPr/>
      <dgm:t>
        <a:bodyPr/>
        <a:lstStyle/>
        <a:p>
          <a:r>
            <a:rPr lang="en-US" dirty="0"/>
            <a:t>Class I</a:t>
          </a:r>
        </a:p>
      </dgm:t>
    </dgm:pt>
    <dgm:pt modelId="{4FD83759-748A-4BFF-9234-BE87F94949C6}" type="parTrans" cxnId="{AF039B5E-3A04-4989-B954-3603FE3B9478}">
      <dgm:prSet/>
      <dgm:spPr/>
      <dgm:t>
        <a:bodyPr/>
        <a:lstStyle/>
        <a:p>
          <a:endParaRPr lang="en-US"/>
        </a:p>
      </dgm:t>
    </dgm:pt>
    <dgm:pt modelId="{E43EB60D-53BC-4158-BC99-66DB5CE421B6}" type="sibTrans" cxnId="{AF039B5E-3A04-4989-B954-3603FE3B9478}">
      <dgm:prSet/>
      <dgm:spPr/>
      <dgm:t>
        <a:bodyPr/>
        <a:lstStyle/>
        <a:p>
          <a:endParaRPr lang="en-US"/>
        </a:p>
      </dgm:t>
    </dgm:pt>
    <dgm:pt modelId="{EE6E58AA-F10B-4B95-B652-44353C87824D}">
      <dgm:prSet/>
      <dgm:spPr/>
      <dgm:t>
        <a:bodyPr/>
        <a:lstStyle/>
        <a:p>
          <a:r>
            <a:rPr lang="en-US" dirty="0"/>
            <a:t>Dangerous or defective products that predictably could cause serious health problems or death. </a:t>
          </a:r>
        </a:p>
      </dgm:t>
    </dgm:pt>
    <dgm:pt modelId="{F1AD9AEB-7681-4852-A98F-B0350B92BD40}" type="parTrans" cxnId="{2DE672F7-06B1-4320-AA37-5525DB6F20B4}">
      <dgm:prSet/>
      <dgm:spPr/>
      <dgm:t>
        <a:bodyPr/>
        <a:lstStyle/>
        <a:p>
          <a:endParaRPr lang="en-US"/>
        </a:p>
      </dgm:t>
    </dgm:pt>
    <dgm:pt modelId="{0EE29AE1-115D-4AB7-8FEA-EE5700B7E4F0}" type="sibTrans" cxnId="{2DE672F7-06B1-4320-AA37-5525DB6F20B4}">
      <dgm:prSet/>
      <dgm:spPr/>
      <dgm:t>
        <a:bodyPr/>
        <a:lstStyle/>
        <a:p>
          <a:endParaRPr lang="en-US"/>
        </a:p>
      </dgm:t>
    </dgm:pt>
    <dgm:pt modelId="{CC5735B8-E826-4846-87CC-D4BA7A19775B}">
      <dgm:prSet/>
      <dgm:spPr/>
      <dgm:t>
        <a:bodyPr/>
        <a:lstStyle/>
        <a:p>
          <a:r>
            <a:rPr lang="en-US" dirty="0"/>
            <a:t>Class II</a:t>
          </a:r>
        </a:p>
      </dgm:t>
    </dgm:pt>
    <dgm:pt modelId="{25EDF768-C5D4-47D9-BD82-50211257FE4A}" type="parTrans" cxnId="{EF80BF09-8B4D-4AD0-B78B-A7BEE75611DA}">
      <dgm:prSet/>
      <dgm:spPr/>
      <dgm:t>
        <a:bodyPr/>
        <a:lstStyle/>
        <a:p>
          <a:endParaRPr lang="en-US"/>
        </a:p>
      </dgm:t>
    </dgm:pt>
    <dgm:pt modelId="{CC15EEEC-E464-4E26-9C50-D562E2E1BC2A}" type="sibTrans" cxnId="{EF80BF09-8B4D-4AD0-B78B-A7BEE75611DA}">
      <dgm:prSet/>
      <dgm:spPr/>
      <dgm:t>
        <a:bodyPr/>
        <a:lstStyle/>
        <a:p>
          <a:endParaRPr lang="en-US"/>
        </a:p>
      </dgm:t>
    </dgm:pt>
    <dgm:pt modelId="{EE600272-8254-4FBE-9364-B8CC2E1E7A78}">
      <dgm:prSet/>
      <dgm:spPr/>
      <dgm:t>
        <a:bodyPr/>
        <a:lstStyle/>
        <a:p>
          <a:r>
            <a:rPr lang="en-US" dirty="0"/>
            <a:t>Products that might cause a temporary health problem or pose only a slight threat of a serious nature. </a:t>
          </a:r>
        </a:p>
      </dgm:t>
    </dgm:pt>
    <dgm:pt modelId="{95136644-15AE-4DD9-AE80-BF26A2EEEEB8}" type="parTrans" cxnId="{16F477D5-F5AB-482E-81EA-2CD62F969B41}">
      <dgm:prSet/>
      <dgm:spPr/>
      <dgm:t>
        <a:bodyPr/>
        <a:lstStyle/>
        <a:p>
          <a:endParaRPr lang="en-US"/>
        </a:p>
      </dgm:t>
    </dgm:pt>
    <dgm:pt modelId="{C6325C23-0795-4ADE-BD27-367C6006B9EF}" type="sibTrans" cxnId="{16F477D5-F5AB-482E-81EA-2CD62F969B41}">
      <dgm:prSet/>
      <dgm:spPr/>
      <dgm:t>
        <a:bodyPr/>
        <a:lstStyle/>
        <a:p>
          <a:endParaRPr lang="en-US"/>
        </a:p>
      </dgm:t>
    </dgm:pt>
    <dgm:pt modelId="{A4D38BF1-398B-408D-8C7F-A085D6495F59}">
      <dgm:prSet/>
      <dgm:spPr/>
      <dgm:t>
        <a:bodyPr/>
        <a:lstStyle/>
        <a:p>
          <a:r>
            <a:rPr lang="en-US" dirty="0"/>
            <a:t>Class III</a:t>
          </a:r>
        </a:p>
      </dgm:t>
    </dgm:pt>
    <dgm:pt modelId="{7B7A5135-7B0D-460D-828E-CA1B87FE8E2F}" type="parTrans" cxnId="{B6936AFB-B3AB-47A1-B9B9-241F14FD7338}">
      <dgm:prSet/>
      <dgm:spPr/>
      <dgm:t>
        <a:bodyPr/>
        <a:lstStyle/>
        <a:p>
          <a:endParaRPr lang="en-US"/>
        </a:p>
      </dgm:t>
    </dgm:pt>
    <dgm:pt modelId="{B3A5159D-179F-4F54-A890-CD5BF12E5C40}" type="sibTrans" cxnId="{B6936AFB-B3AB-47A1-B9B9-241F14FD7338}">
      <dgm:prSet/>
      <dgm:spPr/>
      <dgm:t>
        <a:bodyPr/>
        <a:lstStyle/>
        <a:p>
          <a:endParaRPr lang="en-US"/>
        </a:p>
      </dgm:t>
    </dgm:pt>
    <dgm:pt modelId="{108FE8AB-AF16-4024-B03C-B2AF0C0B755C}">
      <dgm:prSet/>
      <dgm:spPr/>
      <dgm:t>
        <a:bodyPr/>
        <a:lstStyle/>
        <a:p>
          <a:r>
            <a:rPr lang="en-US" dirty="0"/>
            <a:t>Products that are unlikely to cause any adverse health reaction but violate FDA labeling or manufacturing laws. </a:t>
          </a:r>
        </a:p>
      </dgm:t>
    </dgm:pt>
    <dgm:pt modelId="{2A095F7D-41ED-4D01-A5F2-4588FC55671C}" type="parTrans" cxnId="{FABAD079-8AAF-4385-870E-18693424B468}">
      <dgm:prSet/>
      <dgm:spPr/>
      <dgm:t>
        <a:bodyPr/>
        <a:lstStyle/>
        <a:p>
          <a:endParaRPr lang="en-US"/>
        </a:p>
      </dgm:t>
    </dgm:pt>
    <dgm:pt modelId="{530485BE-5450-4FD7-A576-8B49211DF860}" type="sibTrans" cxnId="{FABAD079-8AAF-4385-870E-18693424B468}">
      <dgm:prSet/>
      <dgm:spPr/>
      <dgm:t>
        <a:bodyPr/>
        <a:lstStyle/>
        <a:p>
          <a:endParaRPr lang="en-US"/>
        </a:p>
      </dgm:t>
    </dgm:pt>
    <dgm:pt modelId="{439275E4-2E68-4D60-A029-232EECAB104E}" type="pres">
      <dgm:prSet presAssocID="{F600B84F-459D-4F12-8D2A-F9ED8F04B2E5}" presName="Name0" presStyleCnt="0">
        <dgm:presLayoutVars>
          <dgm:dir/>
          <dgm:animLvl val="lvl"/>
          <dgm:resizeHandles val="exact"/>
        </dgm:presLayoutVars>
      </dgm:prSet>
      <dgm:spPr/>
    </dgm:pt>
    <dgm:pt modelId="{CD3555F2-B491-4891-A0A7-D7D51DF157DB}" type="pres">
      <dgm:prSet presAssocID="{EDF5182F-0864-4EDB-80FD-145D02C120CF}" presName="linNode" presStyleCnt="0"/>
      <dgm:spPr/>
    </dgm:pt>
    <dgm:pt modelId="{5856FD59-A639-4FE5-85E5-20A88DB6668B}" type="pres">
      <dgm:prSet presAssocID="{EDF5182F-0864-4EDB-80FD-145D02C120CF}" presName="parentText" presStyleLbl="alignNode1" presStyleIdx="0" presStyleCnt="3" custLinFactNeighborX="-7">
        <dgm:presLayoutVars>
          <dgm:chMax val="1"/>
          <dgm:bulletEnabled/>
        </dgm:presLayoutVars>
      </dgm:prSet>
      <dgm:spPr/>
    </dgm:pt>
    <dgm:pt modelId="{9A52B6B5-C3F2-4CA5-80FE-555B55FC0887}" type="pres">
      <dgm:prSet presAssocID="{EDF5182F-0864-4EDB-80FD-145D02C120CF}" presName="descendantText" presStyleLbl="alignAccFollowNode1" presStyleIdx="0" presStyleCnt="3">
        <dgm:presLayoutVars>
          <dgm:bulletEnabled/>
        </dgm:presLayoutVars>
      </dgm:prSet>
      <dgm:spPr/>
    </dgm:pt>
    <dgm:pt modelId="{71E09783-520C-4312-B534-DCC9FAAC38BD}" type="pres">
      <dgm:prSet presAssocID="{E43EB60D-53BC-4158-BC99-66DB5CE421B6}" presName="sp" presStyleCnt="0"/>
      <dgm:spPr/>
    </dgm:pt>
    <dgm:pt modelId="{CB3CA778-1C01-4D1F-AC3C-D39D55569D36}" type="pres">
      <dgm:prSet presAssocID="{CC5735B8-E826-4846-87CC-D4BA7A19775B}" presName="linNode" presStyleCnt="0"/>
      <dgm:spPr/>
    </dgm:pt>
    <dgm:pt modelId="{03E268C3-8AFB-433B-B526-F08AD24D8C18}" type="pres">
      <dgm:prSet presAssocID="{CC5735B8-E826-4846-87CC-D4BA7A19775B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2FD32AA7-57FF-4910-9D49-A6423539BECE}" type="pres">
      <dgm:prSet presAssocID="{CC5735B8-E826-4846-87CC-D4BA7A19775B}" presName="descendantText" presStyleLbl="alignAccFollowNode1" presStyleIdx="1" presStyleCnt="3">
        <dgm:presLayoutVars>
          <dgm:bulletEnabled/>
        </dgm:presLayoutVars>
      </dgm:prSet>
      <dgm:spPr/>
    </dgm:pt>
    <dgm:pt modelId="{FF72B966-63ED-4C25-9727-D1629D4C51F7}" type="pres">
      <dgm:prSet presAssocID="{CC15EEEC-E464-4E26-9C50-D562E2E1BC2A}" presName="sp" presStyleCnt="0"/>
      <dgm:spPr/>
    </dgm:pt>
    <dgm:pt modelId="{CD75021B-618B-47F6-9B50-3B927717DC69}" type="pres">
      <dgm:prSet presAssocID="{A4D38BF1-398B-408D-8C7F-A085D6495F59}" presName="linNode" presStyleCnt="0"/>
      <dgm:spPr/>
    </dgm:pt>
    <dgm:pt modelId="{5DCC3ADA-DA21-4865-8CBB-7B73C2436030}" type="pres">
      <dgm:prSet presAssocID="{A4D38BF1-398B-408D-8C7F-A085D6495F59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4F1694E8-AC19-4EDE-9137-8A24CAE3022E}" type="pres">
      <dgm:prSet presAssocID="{A4D38BF1-398B-408D-8C7F-A085D6495F59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043A3108-FC7A-4A78-88D7-BF15A52FCD14}" type="presOf" srcId="{108FE8AB-AF16-4024-B03C-B2AF0C0B755C}" destId="{4F1694E8-AC19-4EDE-9137-8A24CAE3022E}" srcOrd="0" destOrd="0" presId="urn:microsoft.com/office/officeart/2016/7/layout/VerticalSolidActionList"/>
    <dgm:cxn modelId="{EF80BF09-8B4D-4AD0-B78B-A7BEE75611DA}" srcId="{F600B84F-459D-4F12-8D2A-F9ED8F04B2E5}" destId="{CC5735B8-E826-4846-87CC-D4BA7A19775B}" srcOrd="1" destOrd="0" parTransId="{25EDF768-C5D4-47D9-BD82-50211257FE4A}" sibTransId="{CC15EEEC-E464-4E26-9C50-D562E2E1BC2A}"/>
    <dgm:cxn modelId="{A2B6CF23-3489-4390-B5BF-C36282C86B8A}" type="presOf" srcId="{F600B84F-459D-4F12-8D2A-F9ED8F04B2E5}" destId="{439275E4-2E68-4D60-A029-232EECAB104E}" srcOrd="0" destOrd="0" presId="urn:microsoft.com/office/officeart/2016/7/layout/VerticalSolidActionList"/>
    <dgm:cxn modelId="{FF2BC52D-C086-4493-9521-5CB57AC680A5}" type="presOf" srcId="{CC5735B8-E826-4846-87CC-D4BA7A19775B}" destId="{03E268C3-8AFB-433B-B526-F08AD24D8C18}" srcOrd="0" destOrd="0" presId="urn:microsoft.com/office/officeart/2016/7/layout/VerticalSolidActionList"/>
    <dgm:cxn modelId="{AF039B5E-3A04-4989-B954-3603FE3B9478}" srcId="{F600B84F-459D-4F12-8D2A-F9ED8F04B2E5}" destId="{EDF5182F-0864-4EDB-80FD-145D02C120CF}" srcOrd="0" destOrd="0" parTransId="{4FD83759-748A-4BFF-9234-BE87F94949C6}" sibTransId="{E43EB60D-53BC-4158-BC99-66DB5CE421B6}"/>
    <dgm:cxn modelId="{86461B41-A4C5-44F7-8934-E27344A6A9B0}" type="presOf" srcId="{EDF5182F-0864-4EDB-80FD-145D02C120CF}" destId="{5856FD59-A639-4FE5-85E5-20A88DB6668B}" srcOrd="0" destOrd="0" presId="urn:microsoft.com/office/officeart/2016/7/layout/VerticalSolidActionList"/>
    <dgm:cxn modelId="{FABAD079-8AAF-4385-870E-18693424B468}" srcId="{A4D38BF1-398B-408D-8C7F-A085D6495F59}" destId="{108FE8AB-AF16-4024-B03C-B2AF0C0B755C}" srcOrd="0" destOrd="0" parTransId="{2A095F7D-41ED-4D01-A5F2-4588FC55671C}" sibTransId="{530485BE-5450-4FD7-A576-8B49211DF860}"/>
    <dgm:cxn modelId="{B9C4FCAC-4222-4F23-BEA4-AC370C67AC3C}" type="presOf" srcId="{EE6E58AA-F10B-4B95-B652-44353C87824D}" destId="{9A52B6B5-C3F2-4CA5-80FE-555B55FC0887}" srcOrd="0" destOrd="0" presId="urn:microsoft.com/office/officeart/2016/7/layout/VerticalSolidActionList"/>
    <dgm:cxn modelId="{BA5CFFAE-93DA-4D05-A991-3B80B569C293}" type="presOf" srcId="{EE600272-8254-4FBE-9364-B8CC2E1E7A78}" destId="{2FD32AA7-57FF-4910-9D49-A6423539BECE}" srcOrd="0" destOrd="0" presId="urn:microsoft.com/office/officeart/2016/7/layout/VerticalSolidActionList"/>
    <dgm:cxn modelId="{16F477D5-F5AB-482E-81EA-2CD62F969B41}" srcId="{CC5735B8-E826-4846-87CC-D4BA7A19775B}" destId="{EE600272-8254-4FBE-9364-B8CC2E1E7A78}" srcOrd="0" destOrd="0" parTransId="{95136644-15AE-4DD9-AE80-BF26A2EEEEB8}" sibTransId="{C6325C23-0795-4ADE-BD27-367C6006B9EF}"/>
    <dgm:cxn modelId="{4E39C6D9-8810-434D-AB41-31B784FFF8C0}" type="presOf" srcId="{A4D38BF1-398B-408D-8C7F-A085D6495F59}" destId="{5DCC3ADA-DA21-4865-8CBB-7B73C2436030}" srcOrd="0" destOrd="0" presId="urn:microsoft.com/office/officeart/2016/7/layout/VerticalSolidActionList"/>
    <dgm:cxn modelId="{2DE672F7-06B1-4320-AA37-5525DB6F20B4}" srcId="{EDF5182F-0864-4EDB-80FD-145D02C120CF}" destId="{EE6E58AA-F10B-4B95-B652-44353C87824D}" srcOrd="0" destOrd="0" parTransId="{F1AD9AEB-7681-4852-A98F-B0350B92BD40}" sibTransId="{0EE29AE1-115D-4AB7-8FEA-EE5700B7E4F0}"/>
    <dgm:cxn modelId="{B6936AFB-B3AB-47A1-B9B9-241F14FD7338}" srcId="{F600B84F-459D-4F12-8D2A-F9ED8F04B2E5}" destId="{A4D38BF1-398B-408D-8C7F-A085D6495F59}" srcOrd="2" destOrd="0" parTransId="{7B7A5135-7B0D-460D-828E-CA1B87FE8E2F}" sibTransId="{B3A5159D-179F-4F54-A890-CD5BF12E5C40}"/>
    <dgm:cxn modelId="{97318AE0-FFC3-42D0-8050-EE8E5AA35416}" type="presParOf" srcId="{439275E4-2E68-4D60-A029-232EECAB104E}" destId="{CD3555F2-B491-4891-A0A7-D7D51DF157DB}" srcOrd="0" destOrd="0" presId="urn:microsoft.com/office/officeart/2016/7/layout/VerticalSolidActionList"/>
    <dgm:cxn modelId="{350D36F6-9EE8-4FAD-AB8A-28C75FAA31B1}" type="presParOf" srcId="{CD3555F2-B491-4891-A0A7-D7D51DF157DB}" destId="{5856FD59-A639-4FE5-85E5-20A88DB6668B}" srcOrd="0" destOrd="0" presId="urn:microsoft.com/office/officeart/2016/7/layout/VerticalSolidActionList"/>
    <dgm:cxn modelId="{3A6F80BE-A115-4A96-AAAF-85C19E582E4F}" type="presParOf" srcId="{CD3555F2-B491-4891-A0A7-D7D51DF157DB}" destId="{9A52B6B5-C3F2-4CA5-80FE-555B55FC0887}" srcOrd="1" destOrd="0" presId="urn:microsoft.com/office/officeart/2016/7/layout/VerticalSolidActionList"/>
    <dgm:cxn modelId="{47380C0B-E59C-4CCA-87C9-82E36BBA65D4}" type="presParOf" srcId="{439275E4-2E68-4D60-A029-232EECAB104E}" destId="{71E09783-520C-4312-B534-DCC9FAAC38BD}" srcOrd="1" destOrd="0" presId="urn:microsoft.com/office/officeart/2016/7/layout/VerticalSolidActionList"/>
    <dgm:cxn modelId="{1EF98CD9-5FE6-45CF-8AB2-2EF17335FA10}" type="presParOf" srcId="{439275E4-2E68-4D60-A029-232EECAB104E}" destId="{CB3CA778-1C01-4D1F-AC3C-D39D55569D36}" srcOrd="2" destOrd="0" presId="urn:microsoft.com/office/officeart/2016/7/layout/VerticalSolidActionList"/>
    <dgm:cxn modelId="{3F5483BD-0948-453B-9FD1-60E7DE033BC1}" type="presParOf" srcId="{CB3CA778-1C01-4D1F-AC3C-D39D55569D36}" destId="{03E268C3-8AFB-433B-B526-F08AD24D8C18}" srcOrd="0" destOrd="0" presId="urn:microsoft.com/office/officeart/2016/7/layout/VerticalSolidActionList"/>
    <dgm:cxn modelId="{E4FE8273-4404-4B7E-A583-EB67EA1FE4B9}" type="presParOf" srcId="{CB3CA778-1C01-4D1F-AC3C-D39D55569D36}" destId="{2FD32AA7-57FF-4910-9D49-A6423539BECE}" srcOrd="1" destOrd="0" presId="urn:microsoft.com/office/officeart/2016/7/layout/VerticalSolidActionList"/>
    <dgm:cxn modelId="{52BD7BCD-AC9D-498D-9EA2-D5DDFCC4D27D}" type="presParOf" srcId="{439275E4-2E68-4D60-A029-232EECAB104E}" destId="{FF72B966-63ED-4C25-9727-D1629D4C51F7}" srcOrd="3" destOrd="0" presId="urn:microsoft.com/office/officeart/2016/7/layout/VerticalSolidActionList"/>
    <dgm:cxn modelId="{F65FC92D-038B-4F6D-9821-1C879EB87A91}" type="presParOf" srcId="{439275E4-2E68-4D60-A029-232EECAB104E}" destId="{CD75021B-618B-47F6-9B50-3B927717DC69}" srcOrd="4" destOrd="0" presId="urn:microsoft.com/office/officeart/2016/7/layout/VerticalSolidActionList"/>
    <dgm:cxn modelId="{888F4CF0-0537-4285-84F1-B4A648B52995}" type="presParOf" srcId="{CD75021B-618B-47F6-9B50-3B927717DC69}" destId="{5DCC3ADA-DA21-4865-8CBB-7B73C2436030}" srcOrd="0" destOrd="0" presId="urn:microsoft.com/office/officeart/2016/7/layout/VerticalSolidActionList"/>
    <dgm:cxn modelId="{3017C397-6EF7-4EF6-A7D8-E44E8B0E16FC}" type="presParOf" srcId="{CD75021B-618B-47F6-9B50-3B927717DC69}" destId="{4F1694E8-AC19-4EDE-9137-8A24CAE3022E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B76DFE-8F93-4E82-A4E6-30B15A10582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5131C24-670C-4EA4-8691-53C9B605E377}">
      <dgm:prSet/>
      <dgm:spPr/>
      <dgm:t>
        <a:bodyPr/>
        <a:lstStyle/>
        <a:p>
          <a:r>
            <a:rPr lang="en-US" dirty="0"/>
            <a:t>Initiation of the recall</a:t>
          </a:r>
        </a:p>
      </dgm:t>
    </dgm:pt>
    <dgm:pt modelId="{C7C24402-CB70-4210-97B5-089470FE80DF}" type="parTrans" cxnId="{C6424828-390D-447F-A163-B9DBB3B46C02}">
      <dgm:prSet/>
      <dgm:spPr/>
      <dgm:t>
        <a:bodyPr/>
        <a:lstStyle/>
        <a:p>
          <a:endParaRPr lang="en-US"/>
        </a:p>
      </dgm:t>
    </dgm:pt>
    <dgm:pt modelId="{C754F93A-2390-46DC-A039-FD3BAC68A48F}" type="sibTrans" cxnId="{C6424828-390D-447F-A163-B9DBB3B46C02}">
      <dgm:prSet/>
      <dgm:spPr/>
      <dgm:t>
        <a:bodyPr/>
        <a:lstStyle/>
        <a:p>
          <a:endParaRPr lang="en-US"/>
        </a:p>
      </dgm:t>
    </dgm:pt>
    <dgm:pt modelId="{69C1C722-9FD9-4A84-BD51-70232BD3C663}">
      <dgm:prSet/>
      <dgm:spPr/>
      <dgm:t>
        <a:bodyPr/>
        <a:lstStyle/>
        <a:p>
          <a:r>
            <a:rPr lang="en-US" dirty="0"/>
            <a:t>Classification by risk level </a:t>
          </a:r>
        </a:p>
      </dgm:t>
    </dgm:pt>
    <dgm:pt modelId="{8D2F089F-F7D3-4016-B096-224CE8E4D794}" type="parTrans" cxnId="{36F91B6A-9CDD-49F7-9173-E55D40A6983C}">
      <dgm:prSet/>
      <dgm:spPr/>
      <dgm:t>
        <a:bodyPr/>
        <a:lstStyle/>
        <a:p>
          <a:endParaRPr lang="en-US"/>
        </a:p>
      </dgm:t>
    </dgm:pt>
    <dgm:pt modelId="{35EBEBF7-10B9-4557-ABD6-3A6FFECE86CF}" type="sibTrans" cxnId="{36F91B6A-9CDD-49F7-9173-E55D40A6983C}">
      <dgm:prSet/>
      <dgm:spPr/>
      <dgm:t>
        <a:bodyPr/>
        <a:lstStyle/>
        <a:p>
          <a:endParaRPr lang="en-US"/>
        </a:p>
      </dgm:t>
    </dgm:pt>
    <dgm:pt modelId="{3897C938-FA36-4169-854F-AB8618E12818}">
      <dgm:prSet/>
      <dgm:spPr/>
      <dgm:t>
        <a:bodyPr/>
        <a:lstStyle/>
        <a:p>
          <a:r>
            <a:rPr lang="en-US" dirty="0"/>
            <a:t>Public notification</a:t>
          </a:r>
        </a:p>
      </dgm:t>
    </dgm:pt>
    <dgm:pt modelId="{DC09D735-FC9D-4142-AEED-E434E5C1D53C}" type="parTrans" cxnId="{9B141D7A-4748-4B51-BF8E-2BF391154239}">
      <dgm:prSet/>
      <dgm:spPr/>
      <dgm:t>
        <a:bodyPr/>
        <a:lstStyle/>
        <a:p>
          <a:endParaRPr lang="en-US"/>
        </a:p>
      </dgm:t>
    </dgm:pt>
    <dgm:pt modelId="{C65D3009-512B-4493-B266-0C7A474B4930}" type="sibTrans" cxnId="{9B141D7A-4748-4B51-BF8E-2BF391154239}">
      <dgm:prSet/>
      <dgm:spPr/>
      <dgm:t>
        <a:bodyPr/>
        <a:lstStyle/>
        <a:p>
          <a:endParaRPr lang="en-US"/>
        </a:p>
      </dgm:t>
    </dgm:pt>
    <dgm:pt modelId="{DB766D08-CC05-4703-96BB-53DD1197A971}">
      <dgm:prSet/>
      <dgm:spPr/>
      <dgm:t>
        <a:bodyPr/>
        <a:lstStyle/>
        <a:p>
          <a:r>
            <a:rPr lang="en-US" dirty="0"/>
            <a:t>Correction or removal of affected products</a:t>
          </a:r>
        </a:p>
      </dgm:t>
    </dgm:pt>
    <dgm:pt modelId="{C2D85C7B-5F45-4418-B14F-235D3C382C0E}" type="parTrans" cxnId="{F7A18F0A-9560-4791-935E-FAA429679104}">
      <dgm:prSet/>
      <dgm:spPr/>
      <dgm:t>
        <a:bodyPr/>
        <a:lstStyle/>
        <a:p>
          <a:endParaRPr lang="en-US"/>
        </a:p>
      </dgm:t>
    </dgm:pt>
    <dgm:pt modelId="{956D8FA3-18F7-44AB-A7CC-05643D2BC5C4}" type="sibTrans" cxnId="{F7A18F0A-9560-4791-935E-FAA429679104}">
      <dgm:prSet/>
      <dgm:spPr/>
      <dgm:t>
        <a:bodyPr/>
        <a:lstStyle/>
        <a:p>
          <a:endParaRPr lang="en-US"/>
        </a:p>
      </dgm:t>
    </dgm:pt>
    <dgm:pt modelId="{247B63F7-0406-4270-A2F5-E7A5AD1A4D03}">
      <dgm:prSet/>
      <dgm:spPr/>
      <dgm:t>
        <a:bodyPr/>
        <a:lstStyle/>
        <a:p>
          <a:r>
            <a:rPr lang="en-US" dirty="0"/>
            <a:t>FDA monitoring</a:t>
          </a:r>
        </a:p>
      </dgm:t>
    </dgm:pt>
    <dgm:pt modelId="{616461AE-462F-47CB-89DA-1A269ECBE9CB}" type="parTrans" cxnId="{6FB339D5-F7C9-4D0B-8068-AFC4756F2B44}">
      <dgm:prSet/>
      <dgm:spPr/>
      <dgm:t>
        <a:bodyPr/>
        <a:lstStyle/>
        <a:p>
          <a:endParaRPr lang="en-US"/>
        </a:p>
      </dgm:t>
    </dgm:pt>
    <dgm:pt modelId="{090CD294-B27C-41E7-9668-3C653CB85D5F}" type="sibTrans" cxnId="{6FB339D5-F7C9-4D0B-8068-AFC4756F2B44}">
      <dgm:prSet/>
      <dgm:spPr/>
      <dgm:t>
        <a:bodyPr/>
        <a:lstStyle/>
        <a:p>
          <a:endParaRPr lang="en-US"/>
        </a:p>
      </dgm:t>
    </dgm:pt>
    <dgm:pt modelId="{B27B217C-69D1-43AB-B5E7-FAE08A22B5BD}">
      <dgm:prSet/>
      <dgm:spPr/>
      <dgm:t>
        <a:bodyPr/>
        <a:lstStyle/>
        <a:p>
          <a:r>
            <a:rPr lang="en-US" dirty="0"/>
            <a:t>Termination once the recall is complete</a:t>
          </a:r>
        </a:p>
      </dgm:t>
    </dgm:pt>
    <dgm:pt modelId="{06BD0696-616B-4DA2-8043-3D769F03A11E}" type="parTrans" cxnId="{B1280E76-C51E-4946-8912-04906F3E68D9}">
      <dgm:prSet/>
      <dgm:spPr/>
      <dgm:t>
        <a:bodyPr/>
        <a:lstStyle/>
        <a:p>
          <a:endParaRPr lang="en-US"/>
        </a:p>
      </dgm:t>
    </dgm:pt>
    <dgm:pt modelId="{B2BCCE5E-DB04-432F-B974-05292ED09447}" type="sibTrans" cxnId="{B1280E76-C51E-4946-8912-04906F3E68D9}">
      <dgm:prSet/>
      <dgm:spPr/>
      <dgm:t>
        <a:bodyPr/>
        <a:lstStyle/>
        <a:p>
          <a:endParaRPr lang="en-US"/>
        </a:p>
      </dgm:t>
    </dgm:pt>
    <dgm:pt modelId="{2E865248-A719-448B-93FF-6F897A578584}" type="pres">
      <dgm:prSet presAssocID="{A0B76DFE-8F93-4E82-A4E6-30B15A105821}" presName="diagram" presStyleCnt="0">
        <dgm:presLayoutVars>
          <dgm:dir/>
          <dgm:resizeHandles val="exact"/>
        </dgm:presLayoutVars>
      </dgm:prSet>
      <dgm:spPr/>
    </dgm:pt>
    <dgm:pt modelId="{F43DC48C-0F44-4E2E-8647-CF8D2FCD1B48}" type="pres">
      <dgm:prSet presAssocID="{65131C24-670C-4EA4-8691-53C9B605E377}" presName="node" presStyleLbl="node1" presStyleIdx="0" presStyleCnt="6">
        <dgm:presLayoutVars>
          <dgm:bulletEnabled val="1"/>
        </dgm:presLayoutVars>
      </dgm:prSet>
      <dgm:spPr/>
    </dgm:pt>
    <dgm:pt modelId="{94EB0E19-2396-463A-80DC-1CEAB743997A}" type="pres">
      <dgm:prSet presAssocID="{C754F93A-2390-46DC-A039-FD3BAC68A48F}" presName="sibTrans" presStyleCnt="0"/>
      <dgm:spPr/>
    </dgm:pt>
    <dgm:pt modelId="{B488AA81-2CF6-45F1-A12A-5AF3A89E369D}" type="pres">
      <dgm:prSet presAssocID="{69C1C722-9FD9-4A84-BD51-70232BD3C663}" presName="node" presStyleLbl="node1" presStyleIdx="1" presStyleCnt="6">
        <dgm:presLayoutVars>
          <dgm:bulletEnabled val="1"/>
        </dgm:presLayoutVars>
      </dgm:prSet>
      <dgm:spPr/>
    </dgm:pt>
    <dgm:pt modelId="{8245B6F3-4351-4D02-BF0C-C3308767F458}" type="pres">
      <dgm:prSet presAssocID="{35EBEBF7-10B9-4557-ABD6-3A6FFECE86CF}" presName="sibTrans" presStyleCnt="0"/>
      <dgm:spPr/>
    </dgm:pt>
    <dgm:pt modelId="{49B50C14-0C1A-4D4C-AE3B-461A308C8CD0}" type="pres">
      <dgm:prSet presAssocID="{3897C938-FA36-4169-854F-AB8618E12818}" presName="node" presStyleLbl="node1" presStyleIdx="2" presStyleCnt="6">
        <dgm:presLayoutVars>
          <dgm:bulletEnabled val="1"/>
        </dgm:presLayoutVars>
      </dgm:prSet>
      <dgm:spPr/>
    </dgm:pt>
    <dgm:pt modelId="{015D3180-46CE-4E6E-A946-1B191ED3A4E4}" type="pres">
      <dgm:prSet presAssocID="{C65D3009-512B-4493-B266-0C7A474B4930}" presName="sibTrans" presStyleCnt="0"/>
      <dgm:spPr/>
    </dgm:pt>
    <dgm:pt modelId="{7BBC0011-94C0-4DC7-A7E5-A5A5D35EC1BC}" type="pres">
      <dgm:prSet presAssocID="{DB766D08-CC05-4703-96BB-53DD1197A971}" presName="node" presStyleLbl="node1" presStyleIdx="3" presStyleCnt="6">
        <dgm:presLayoutVars>
          <dgm:bulletEnabled val="1"/>
        </dgm:presLayoutVars>
      </dgm:prSet>
      <dgm:spPr/>
    </dgm:pt>
    <dgm:pt modelId="{F5C3A09E-1868-4F05-87ED-AE58ED399051}" type="pres">
      <dgm:prSet presAssocID="{956D8FA3-18F7-44AB-A7CC-05643D2BC5C4}" presName="sibTrans" presStyleCnt="0"/>
      <dgm:spPr/>
    </dgm:pt>
    <dgm:pt modelId="{57AF5CD2-E200-4BFF-AC64-5785696C8A1F}" type="pres">
      <dgm:prSet presAssocID="{247B63F7-0406-4270-A2F5-E7A5AD1A4D03}" presName="node" presStyleLbl="node1" presStyleIdx="4" presStyleCnt="6">
        <dgm:presLayoutVars>
          <dgm:bulletEnabled val="1"/>
        </dgm:presLayoutVars>
      </dgm:prSet>
      <dgm:spPr/>
    </dgm:pt>
    <dgm:pt modelId="{F3A9E9E4-B935-445C-B8F0-A72B697F5F4B}" type="pres">
      <dgm:prSet presAssocID="{090CD294-B27C-41E7-9668-3C653CB85D5F}" presName="sibTrans" presStyleCnt="0"/>
      <dgm:spPr/>
    </dgm:pt>
    <dgm:pt modelId="{0D747FE8-370E-464E-B5F2-F447CABA707F}" type="pres">
      <dgm:prSet presAssocID="{B27B217C-69D1-43AB-B5E7-FAE08A22B5BD}" presName="node" presStyleLbl="node1" presStyleIdx="5" presStyleCnt="6">
        <dgm:presLayoutVars>
          <dgm:bulletEnabled val="1"/>
        </dgm:presLayoutVars>
      </dgm:prSet>
      <dgm:spPr/>
    </dgm:pt>
  </dgm:ptLst>
  <dgm:cxnLst>
    <dgm:cxn modelId="{F7A18F0A-9560-4791-935E-FAA429679104}" srcId="{A0B76DFE-8F93-4E82-A4E6-30B15A105821}" destId="{DB766D08-CC05-4703-96BB-53DD1197A971}" srcOrd="3" destOrd="0" parTransId="{C2D85C7B-5F45-4418-B14F-235D3C382C0E}" sibTransId="{956D8FA3-18F7-44AB-A7CC-05643D2BC5C4}"/>
    <dgm:cxn modelId="{38A3F00A-D8F1-4FB1-B70A-2BB23D5C4775}" type="presOf" srcId="{B27B217C-69D1-43AB-B5E7-FAE08A22B5BD}" destId="{0D747FE8-370E-464E-B5F2-F447CABA707F}" srcOrd="0" destOrd="0" presId="urn:microsoft.com/office/officeart/2005/8/layout/default"/>
    <dgm:cxn modelId="{C6424828-390D-447F-A163-B9DBB3B46C02}" srcId="{A0B76DFE-8F93-4E82-A4E6-30B15A105821}" destId="{65131C24-670C-4EA4-8691-53C9B605E377}" srcOrd="0" destOrd="0" parTransId="{C7C24402-CB70-4210-97B5-089470FE80DF}" sibTransId="{C754F93A-2390-46DC-A039-FD3BAC68A48F}"/>
    <dgm:cxn modelId="{BF878145-C866-44D1-BCC2-32A444C508F5}" type="presOf" srcId="{247B63F7-0406-4270-A2F5-E7A5AD1A4D03}" destId="{57AF5CD2-E200-4BFF-AC64-5785696C8A1F}" srcOrd="0" destOrd="0" presId="urn:microsoft.com/office/officeart/2005/8/layout/default"/>
    <dgm:cxn modelId="{36F91B6A-9CDD-49F7-9173-E55D40A6983C}" srcId="{A0B76DFE-8F93-4E82-A4E6-30B15A105821}" destId="{69C1C722-9FD9-4A84-BD51-70232BD3C663}" srcOrd="1" destOrd="0" parTransId="{8D2F089F-F7D3-4016-B096-224CE8E4D794}" sibTransId="{35EBEBF7-10B9-4557-ABD6-3A6FFECE86CF}"/>
    <dgm:cxn modelId="{412B166F-FB4D-45F3-9E2A-6ADADB75D5A3}" type="presOf" srcId="{3897C938-FA36-4169-854F-AB8618E12818}" destId="{49B50C14-0C1A-4D4C-AE3B-461A308C8CD0}" srcOrd="0" destOrd="0" presId="urn:microsoft.com/office/officeart/2005/8/layout/default"/>
    <dgm:cxn modelId="{B1280E76-C51E-4946-8912-04906F3E68D9}" srcId="{A0B76DFE-8F93-4E82-A4E6-30B15A105821}" destId="{B27B217C-69D1-43AB-B5E7-FAE08A22B5BD}" srcOrd="5" destOrd="0" parTransId="{06BD0696-616B-4DA2-8043-3D769F03A11E}" sibTransId="{B2BCCE5E-DB04-432F-B974-05292ED09447}"/>
    <dgm:cxn modelId="{9B141D7A-4748-4B51-BF8E-2BF391154239}" srcId="{A0B76DFE-8F93-4E82-A4E6-30B15A105821}" destId="{3897C938-FA36-4169-854F-AB8618E12818}" srcOrd="2" destOrd="0" parTransId="{DC09D735-FC9D-4142-AEED-E434E5C1D53C}" sibTransId="{C65D3009-512B-4493-B266-0C7A474B4930}"/>
    <dgm:cxn modelId="{EBD8CD80-47A3-42E8-BA60-DC068AFA39E9}" type="presOf" srcId="{A0B76DFE-8F93-4E82-A4E6-30B15A105821}" destId="{2E865248-A719-448B-93FF-6F897A578584}" srcOrd="0" destOrd="0" presId="urn:microsoft.com/office/officeart/2005/8/layout/default"/>
    <dgm:cxn modelId="{92E0C191-A054-4B38-B422-09C4440E3F75}" type="presOf" srcId="{DB766D08-CC05-4703-96BB-53DD1197A971}" destId="{7BBC0011-94C0-4DC7-A7E5-A5A5D35EC1BC}" srcOrd="0" destOrd="0" presId="urn:microsoft.com/office/officeart/2005/8/layout/default"/>
    <dgm:cxn modelId="{6FB339D5-F7C9-4D0B-8068-AFC4756F2B44}" srcId="{A0B76DFE-8F93-4E82-A4E6-30B15A105821}" destId="{247B63F7-0406-4270-A2F5-E7A5AD1A4D03}" srcOrd="4" destOrd="0" parTransId="{616461AE-462F-47CB-89DA-1A269ECBE9CB}" sibTransId="{090CD294-B27C-41E7-9668-3C653CB85D5F}"/>
    <dgm:cxn modelId="{67AE3BD7-E261-4C59-A919-FA30EC49C6C5}" type="presOf" srcId="{69C1C722-9FD9-4A84-BD51-70232BD3C663}" destId="{B488AA81-2CF6-45F1-A12A-5AF3A89E369D}" srcOrd="0" destOrd="0" presId="urn:microsoft.com/office/officeart/2005/8/layout/default"/>
    <dgm:cxn modelId="{BD1F0EDA-A855-424B-B6C9-ACBFC23F4851}" type="presOf" srcId="{65131C24-670C-4EA4-8691-53C9B605E377}" destId="{F43DC48C-0F44-4E2E-8647-CF8D2FCD1B48}" srcOrd="0" destOrd="0" presId="urn:microsoft.com/office/officeart/2005/8/layout/default"/>
    <dgm:cxn modelId="{08675605-DE0A-4222-BABF-C11C09FF5DDC}" type="presParOf" srcId="{2E865248-A719-448B-93FF-6F897A578584}" destId="{F43DC48C-0F44-4E2E-8647-CF8D2FCD1B48}" srcOrd="0" destOrd="0" presId="urn:microsoft.com/office/officeart/2005/8/layout/default"/>
    <dgm:cxn modelId="{A6228D2E-2A0E-4297-AEBE-2721B841D9D3}" type="presParOf" srcId="{2E865248-A719-448B-93FF-6F897A578584}" destId="{94EB0E19-2396-463A-80DC-1CEAB743997A}" srcOrd="1" destOrd="0" presId="urn:microsoft.com/office/officeart/2005/8/layout/default"/>
    <dgm:cxn modelId="{8C9DFAC4-6D9B-422C-B176-590FAC926F99}" type="presParOf" srcId="{2E865248-A719-448B-93FF-6F897A578584}" destId="{B488AA81-2CF6-45F1-A12A-5AF3A89E369D}" srcOrd="2" destOrd="0" presId="urn:microsoft.com/office/officeart/2005/8/layout/default"/>
    <dgm:cxn modelId="{8AADF2BE-F48D-4AA2-B9C4-2B04D49B5059}" type="presParOf" srcId="{2E865248-A719-448B-93FF-6F897A578584}" destId="{8245B6F3-4351-4D02-BF0C-C3308767F458}" srcOrd="3" destOrd="0" presId="urn:microsoft.com/office/officeart/2005/8/layout/default"/>
    <dgm:cxn modelId="{B4F3DD82-4DD7-4D7D-926C-2C7D2149FE1D}" type="presParOf" srcId="{2E865248-A719-448B-93FF-6F897A578584}" destId="{49B50C14-0C1A-4D4C-AE3B-461A308C8CD0}" srcOrd="4" destOrd="0" presId="urn:microsoft.com/office/officeart/2005/8/layout/default"/>
    <dgm:cxn modelId="{82FB2859-3548-48A2-9ED6-04F89AE98089}" type="presParOf" srcId="{2E865248-A719-448B-93FF-6F897A578584}" destId="{015D3180-46CE-4E6E-A946-1B191ED3A4E4}" srcOrd="5" destOrd="0" presId="urn:microsoft.com/office/officeart/2005/8/layout/default"/>
    <dgm:cxn modelId="{DE6F6F0E-5CA6-4CF4-8810-1CD9776425C7}" type="presParOf" srcId="{2E865248-A719-448B-93FF-6F897A578584}" destId="{7BBC0011-94C0-4DC7-A7E5-A5A5D35EC1BC}" srcOrd="6" destOrd="0" presId="urn:microsoft.com/office/officeart/2005/8/layout/default"/>
    <dgm:cxn modelId="{D6DEB667-A37C-485F-99A4-A715177FAC98}" type="presParOf" srcId="{2E865248-A719-448B-93FF-6F897A578584}" destId="{F5C3A09E-1868-4F05-87ED-AE58ED399051}" srcOrd="7" destOrd="0" presId="urn:microsoft.com/office/officeart/2005/8/layout/default"/>
    <dgm:cxn modelId="{67071EA0-A5AD-4A18-BD44-2D7B6BB103CE}" type="presParOf" srcId="{2E865248-A719-448B-93FF-6F897A578584}" destId="{57AF5CD2-E200-4BFF-AC64-5785696C8A1F}" srcOrd="8" destOrd="0" presId="urn:microsoft.com/office/officeart/2005/8/layout/default"/>
    <dgm:cxn modelId="{59BB0A60-41C8-4333-870C-7ED48BFD50DE}" type="presParOf" srcId="{2E865248-A719-448B-93FF-6F897A578584}" destId="{F3A9E9E4-B935-445C-B8F0-A72B697F5F4B}" srcOrd="9" destOrd="0" presId="urn:microsoft.com/office/officeart/2005/8/layout/default"/>
    <dgm:cxn modelId="{C9F169DB-3300-46F6-987C-B048B2437038}" type="presParOf" srcId="{2E865248-A719-448B-93FF-6F897A578584}" destId="{0D747FE8-370E-464E-B5F2-F447CABA707F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52B6B5-C3F2-4CA5-80FE-555B55FC0887}">
      <dsp:nvSpPr>
        <dsp:cNvPr id="0" name=""/>
        <dsp:cNvSpPr/>
      </dsp:nvSpPr>
      <dsp:spPr>
        <a:xfrm>
          <a:off x="2070735" y="1032"/>
          <a:ext cx="8282940" cy="105827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712" tIns="268802" rIns="160712" bIns="2688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Dangerous or defective products that predictably could cause serious health problems or death. </a:t>
          </a:r>
        </a:p>
      </dsp:txBody>
      <dsp:txXfrm>
        <a:off x="2070735" y="1032"/>
        <a:ext cx="8282940" cy="1058276"/>
      </dsp:txXfrm>
    </dsp:sp>
    <dsp:sp modelId="{5856FD59-A639-4FE5-85E5-20A88DB6668B}">
      <dsp:nvSpPr>
        <dsp:cNvPr id="0" name=""/>
        <dsp:cNvSpPr/>
      </dsp:nvSpPr>
      <dsp:spPr>
        <a:xfrm>
          <a:off x="0" y="1032"/>
          <a:ext cx="2070735" cy="105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576" tIns="104534" rIns="109576" bIns="10453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Class I</a:t>
          </a:r>
        </a:p>
      </dsp:txBody>
      <dsp:txXfrm>
        <a:off x="0" y="1032"/>
        <a:ext cx="2070735" cy="1058276"/>
      </dsp:txXfrm>
    </dsp:sp>
    <dsp:sp modelId="{2FD32AA7-57FF-4910-9D49-A6423539BECE}">
      <dsp:nvSpPr>
        <dsp:cNvPr id="0" name=""/>
        <dsp:cNvSpPr/>
      </dsp:nvSpPr>
      <dsp:spPr>
        <a:xfrm>
          <a:off x="2070735" y="1122805"/>
          <a:ext cx="8282940" cy="1058276"/>
        </a:xfrm>
        <a:prstGeom prst="rect">
          <a:avLst/>
        </a:prstGeom>
        <a:solidFill>
          <a:schemeClr val="accent2">
            <a:tint val="40000"/>
            <a:alpha val="90000"/>
            <a:hueOff val="1461534"/>
            <a:satOff val="4861"/>
            <a:lumOff val="37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461534"/>
              <a:satOff val="4861"/>
              <a:lumOff val="37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712" tIns="268802" rIns="160712" bIns="2688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Products that might cause a temporary health problem or pose only a slight threat of a serious nature. </a:t>
          </a:r>
        </a:p>
      </dsp:txBody>
      <dsp:txXfrm>
        <a:off x="2070735" y="1122805"/>
        <a:ext cx="8282940" cy="1058276"/>
      </dsp:txXfrm>
    </dsp:sp>
    <dsp:sp modelId="{03E268C3-8AFB-433B-B526-F08AD24D8C18}">
      <dsp:nvSpPr>
        <dsp:cNvPr id="0" name=""/>
        <dsp:cNvSpPr/>
      </dsp:nvSpPr>
      <dsp:spPr>
        <a:xfrm>
          <a:off x="0" y="1122805"/>
          <a:ext cx="2070735" cy="1058276"/>
        </a:xfrm>
        <a:prstGeom prst="rect">
          <a:avLst/>
        </a:prstGeom>
        <a:gradFill rotWithShape="0">
          <a:gsLst>
            <a:gs pos="0">
              <a:schemeClr val="accent2">
                <a:hueOff val="1106460"/>
                <a:satOff val="5101"/>
                <a:lumOff val="784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1106460"/>
                <a:satOff val="5101"/>
                <a:lumOff val="784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1106460"/>
                <a:satOff val="5101"/>
                <a:lumOff val="784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1106460"/>
              <a:satOff val="5101"/>
              <a:lumOff val="784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576" tIns="104534" rIns="109576" bIns="10453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Class II</a:t>
          </a:r>
        </a:p>
      </dsp:txBody>
      <dsp:txXfrm>
        <a:off x="0" y="1122805"/>
        <a:ext cx="2070735" cy="1058276"/>
      </dsp:txXfrm>
    </dsp:sp>
    <dsp:sp modelId="{4F1694E8-AC19-4EDE-9137-8A24CAE3022E}">
      <dsp:nvSpPr>
        <dsp:cNvPr id="0" name=""/>
        <dsp:cNvSpPr/>
      </dsp:nvSpPr>
      <dsp:spPr>
        <a:xfrm>
          <a:off x="2070735" y="2244578"/>
          <a:ext cx="8282940" cy="1058276"/>
        </a:xfrm>
        <a:prstGeom prst="rect">
          <a:avLst/>
        </a:prstGeom>
        <a:solidFill>
          <a:schemeClr val="accent2">
            <a:tint val="40000"/>
            <a:alpha val="90000"/>
            <a:hueOff val="2923067"/>
            <a:satOff val="9722"/>
            <a:lumOff val="74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923067"/>
              <a:satOff val="9722"/>
              <a:lumOff val="74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712" tIns="268802" rIns="160712" bIns="26880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Products that are unlikely to cause any adverse health reaction but violate FDA labeling or manufacturing laws. </a:t>
          </a:r>
        </a:p>
      </dsp:txBody>
      <dsp:txXfrm>
        <a:off x="2070735" y="2244578"/>
        <a:ext cx="8282940" cy="1058276"/>
      </dsp:txXfrm>
    </dsp:sp>
    <dsp:sp modelId="{5DCC3ADA-DA21-4865-8CBB-7B73C2436030}">
      <dsp:nvSpPr>
        <dsp:cNvPr id="0" name=""/>
        <dsp:cNvSpPr/>
      </dsp:nvSpPr>
      <dsp:spPr>
        <a:xfrm>
          <a:off x="0" y="2244578"/>
          <a:ext cx="2070735" cy="1058276"/>
        </a:xfrm>
        <a:prstGeom prst="rect">
          <a:avLst/>
        </a:prstGeom>
        <a:gradFill rotWithShape="0">
          <a:gsLst>
            <a:gs pos="0">
              <a:schemeClr val="accent2">
                <a:hueOff val="2212920"/>
                <a:satOff val="10201"/>
                <a:lumOff val="1569"/>
                <a:alphaOff val="0"/>
                <a:tint val="94000"/>
                <a:satMod val="100000"/>
                <a:lumMod val="104000"/>
              </a:schemeClr>
            </a:gs>
            <a:gs pos="69000">
              <a:schemeClr val="accent2">
                <a:hueOff val="2212920"/>
                <a:satOff val="10201"/>
                <a:lumOff val="1569"/>
                <a:alphaOff val="0"/>
                <a:shade val="86000"/>
                <a:satMod val="130000"/>
                <a:lumMod val="102000"/>
              </a:schemeClr>
            </a:gs>
            <a:gs pos="100000">
              <a:schemeClr val="accent2">
                <a:hueOff val="2212920"/>
                <a:satOff val="10201"/>
                <a:lumOff val="1569"/>
                <a:alphaOff val="0"/>
                <a:shade val="72000"/>
                <a:satMod val="130000"/>
                <a:lumMod val="100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2212920"/>
              <a:satOff val="10201"/>
              <a:lumOff val="1569"/>
              <a:alphaOff val="0"/>
            </a:schemeClr>
          </a:solidFill>
          <a:prstDash val="solid"/>
        </a:ln>
        <a:effectLst>
          <a:outerShdw blurRad="50800" dist="38100" dir="5400000" sy="96000" rotWithShape="0">
            <a:srgbClr val="000000">
              <a:alpha val="54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9576" tIns="104534" rIns="109576" bIns="10453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Class III</a:t>
          </a:r>
        </a:p>
      </dsp:txBody>
      <dsp:txXfrm>
        <a:off x="0" y="2244578"/>
        <a:ext cx="2070735" cy="10582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DC48C-0F44-4E2E-8647-CF8D2FCD1B48}">
      <dsp:nvSpPr>
        <dsp:cNvPr id="0" name=""/>
        <dsp:cNvSpPr/>
      </dsp:nvSpPr>
      <dsp:spPr>
        <a:xfrm>
          <a:off x="232605" y="2792"/>
          <a:ext cx="2855988" cy="17135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Initiation of the recall</a:t>
          </a:r>
        </a:p>
      </dsp:txBody>
      <dsp:txXfrm>
        <a:off x="232605" y="2792"/>
        <a:ext cx="2855988" cy="1713593"/>
      </dsp:txXfrm>
    </dsp:sp>
    <dsp:sp modelId="{B488AA81-2CF6-45F1-A12A-5AF3A89E369D}">
      <dsp:nvSpPr>
        <dsp:cNvPr id="0" name=""/>
        <dsp:cNvSpPr/>
      </dsp:nvSpPr>
      <dsp:spPr>
        <a:xfrm>
          <a:off x="3374193" y="2792"/>
          <a:ext cx="2855988" cy="17135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Classification by risk level </a:t>
          </a:r>
        </a:p>
      </dsp:txBody>
      <dsp:txXfrm>
        <a:off x="3374193" y="2792"/>
        <a:ext cx="2855988" cy="1713593"/>
      </dsp:txXfrm>
    </dsp:sp>
    <dsp:sp modelId="{49B50C14-0C1A-4D4C-AE3B-461A308C8CD0}">
      <dsp:nvSpPr>
        <dsp:cNvPr id="0" name=""/>
        <dsp:cNvSpPr/>
      </dsp:nvSpPr>
      <dsp:spPr>
        <a:xfrm>
          <a:off x="6515780" y="2792"/>
          <a:ext cx="2855988" cy="171359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Public notification</a:t>
          </a:r>
        </a:p>
      </dsp:txBody>
      <dsp:txXfrm>
        <a:off x="6515780" y="2792"/>
        <a:ext cx="2855988" cy="1713593"/>
      </dsp:txXfrm>
    </dsp:sp>
    <dsp:sp modelId="{7BBC0011-94C0-4DC7-A7E5-A5A5D35EC1BC}">
      <dsp:nvSpPr>
        <dsp:cNvPr id="0" name=""/>
        <dsp:cNvSpPr/>
      </dsp:nvSpPr>
      <dsp:spPr>
        <a:xfrm>
          <a:off x="232605" y="2001984"/>
          <a:ext cx="2855988" cy="171359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Correction or removal of affected products</a:t>
          </a:r>
        </a:p>
      </dsp:txBody>
      <dsp:txXfrm>
        <a:off x="232605" y="2001984"/>
        <a:ext cx="2855988" cy="1713593"/>
      </dsp:txXfrm>
    </dsp:sp>
    <dsp:sp modelId="{57AF5CD2-E200-4BFF-AC64-5785696C8A1F}">
      <dsp:nvSpPr>
        <dsp:cNvPr id="0" name=""/>
        <dsp:cNvSpPr/>
      </dsp:nvSpPr>
      <dsp:spPr>
        <a:xfrm>
          <a:off x="3374193" y="2001984"/>
          <a:ext cx="2855988" cy="171359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FDA monitoring</a:t>
          </a:r>
        </a:p>
      </dsp:txBody>
      <dsp:txXfrm>
        <a:off x="3374193" y="2001984"/>
        <a:ext cx="2855988" cy="1713593"/>
      </dsp:txXfrm>
    </dsp:sp>
    <dsp:sp modelId="{0D747FE8-370E-464E-B5F2-F447CABA707F}">
      <dsp:nvSpPr>
        <dsp:cNvPr id="0" name=""/>
        <dsp:cNvSpPr/>
      </dsp:nvSpPr>
      <dsp:spPr>
        <a:xfrm>
          <a:off x="6515780" y="2001984"/>
          <a:ext cx="2855988" cy="17135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Termination once the recall is complete</a:t>
          </a:r>
        </a:p>
      </dsp:txBody>
      <dsp:txXfrm>
        <a:off x="6515780" y="2001984"/>
        <a:ext cx="2855988" cy="17135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703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89410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42522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618384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5340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04374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921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099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134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388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417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973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505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950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780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639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796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9592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913" r:id="rId12"/>
    <p:sldLayoutId id="2147483914" r:id="rId13"/>
    <p:sldLayoutId id="2147483915" r:id="rId14"/>
    <p:sldLayoutId id="2147483916" r:id="rId15"/>
    <p:sldLayoutId id="2147483917" r:id="rId16"/>
    <p:sldLayoutId id="2147483918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8/10/relationships/comments" Target="../comments/modernComment_122_801A32C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27472" y="609600"/>
            <a:ext cx="6340084" cy="1326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FDA DRUG Recalls</a:t>
            </a:r>
          </a:p>
        </p:txBody>
      </p:sp>
      <p:pic>
        <p:nvPicPr>
          <p:cNvPr id="8" name="Picture 7" descr="A person holding a pill&#10;&#10;Description automatically generated">
            <a:extLst>
              <a:ext uri="{FF2B5EF4-FFF2-40B4-BE49-F238E27FC236}">
                <a16:creationId xmlns:a16="http://schemas.microsoft.com/office/drawing/2014/main" id="{A135D3D8-6FDD-493B-C55C-93C7501C9C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510" r="30127" b="-1"/>
          <a:stretch/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7471" y="2096064"/>
            <a:ext cx="6340085" cy="369513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Chris Garcia-Salinas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Alyssandra Calhoun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Sabrina Maritn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Hunter Banda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Lakshmi Adithya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2A31A05-19BB-4F84-9402-E8569CBDB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6007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green and blue bars&#10;&#10;Description automatically generated">
            <a:extLst>
              <a:ext uri="{FF2B5EF4-FFF2-40B4-BE49-F238E27FC236}">
                <a16:creationId xmlns:a16="http://schemas.microsoft.com/office/drawing/2014/main" id="{DFCB4D6A-DF2B-8FA9-CEA2-5E189D2F5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57448"/>
            <a:ext cx="12205777" cy="701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823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DA Continues to Support Transparency and Collaboration in Drug Approval Process as the Clinical ...">
            <a:extLst>
              <a:ext uri="{FF2B5EF4-FFF2-40B4-BE49-F238E27FC236}">
                <a16:creationId xmlns:a16="http://schemas.microsoft.com/office/drawing/2014/main" id="{318A774D-60C3-D9B3-8036-730500624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4" r="-1" b="-1"/>
          <a:stretch/>
        </p:blipFill>
        <p:spPr bwMode="auto">
          <a:xfrm>
            <a:off x="20" y="10"/>
            <a:ext cx="1219167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7A943F-AAEB-813A-DE30-1DB3B58E2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5073597"/>
            <a:ext cx="5279490" cy="11256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500" dirty="0"/>
              <a:t>Which states had the most recalls by drug classification?</a:t>
            </a:r>
          </a:p>
        </p:txBody>
      </p:sp>
    </p:spTree>
    <p:extLst>
      <p:ext uri="{BB962C8B-B14F-4D97-AF65-F5344CB8AC3E}">
        <p14:creationId xmlns:p14="http://schemas.microsoft.com/office/powerpoint/2010/main" val="13762080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lorful pie chart with different colors&#10;&#10;Description automatically generated">
            <a:extLst>
              <a:ext uri="{FF2B5EF4-FFF2-40B4-BE49-F238E27FC236}">
                <a16:creationId xmlns:a16="http://schemas.microsoft.com/office/drawing/2014/main" id="{D28624CF-422A-3C5A-C198-7D63912A1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716" y="257897"/>
            <a:ext cx="9086567" cy="6342205"/>
          </a:xfrm>
        </p:spPr>
      </p:pic>
    </p:spTree>
    <p:extLst>
      <p:ext uri="{BB962C8B-B14F-4D97-AF65-F5344CB8AC3E}">
        <p14:creationId xmlns:p14="http://schemas.microsoft.com/office/powerpoint/2010/main" val="68874074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pie chart with numbers&#10;&#10;Description automatically generated">
            <a:extLst>
              <a:ext uri="{FF2B5EF4-FFF2-40B4-BE49-F238E27FC236}">
                <a16:creationId xmlns:a16="http://schemas.microsoft.com/office/drawing/2014/main" id="{228D2574-BAE2-B50C-8EEC-AC53907D8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5800"/>
            <a:ext cx="10794570" cy="570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8518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orful pie chart with different colors&#10;&#10;Description automatically generated">
            <a:extLst>
              <a:ext uri="{FF2B5EF4-FFF2-40B4-BE49-F238E27FC236}">
                <a16:creationId xmlns:a16="http://schemas.microsoft.com/office/drawing/2014/main" id="{8EE8A5CE-481E-CB3E-1A72-1CAE026E4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7585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e chart with text&#10;&#10;Description automatically generated">
            <a:extLst>
              <a:ext uri="{FF2B5EF4-FFF2-40B4-BE49-F238E27FC236}">
                <a16:creationId xmlns:a16="http://schemas.microsoft.com/office/drawing/2014/main" id="{12211D71-F3ED-6CB2-0F3A-449A7B29A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7031" y="1116345"/>
            <a:ext cx="3653532" cy="3866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64C12A-4294-5749-4730-A477981ACEE6}"/>
              </a:ext>
            </a:extLst>
          </p:cNvPr>
          <p:cNvSpPr txBox="1"/>
          <p:nvPr/>
        </p:nvSpPr>
        <p:spPr>
          <a:xfrm>
            <a:off x="7218028" y="2015732"/>
            <a:ext cx="4028675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ctr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400" b="1" dirty="0"/>
              <a:t>New Jersey, California, and Texas being impacted the most impacted states by these drug recalls</a:t>
            </a:r>
          </a:p>
        </p:txBody>
      </p:sp>
    </p:spTree>
    <p:extLst>
      <p:ext uri="{BB962C8B-B14F-4D97-AF65-F5344CB8AC3E}">
        <p14:creationId xmlns:p14="http://schemas.microsoft.com/office/powerpoint/2010/main" val="1995704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A8B44-3E7A-F51E-FAE5-71878799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9343" y="-511444"/>
            <a:ext cx="6766088" cy="3637416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is the average duration from the initiation to the termination of a drug recall?</a:t>
            </a:r>
          </a:p>
        </p:txBody>
      </p:sp>
      <p:pic>
        <p:nvPicPr>
          <p:cNvPr id="3078" name="Picture 6" descr="Drug Recalls in USA - Basics Everyone Should Know - Pharma Times Now ...">
            <a:extLst>
              <a:ext uri="{FF2B5EF4-FFF2-40B4-BE49-F238E27FC236}">
                <a16:creationId xmlns:a16="http://schemas.microsoft.com/office/drawing/2014/main" id="{666C4043-A4AC-30B5-FB54-E525F7BA2B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/>
          <a:stretch/>
        </p:blipFill>
        <p:spPr bwMode="auto">
          <a:xfrm>
            <a:off x="325" y="0"/>
            <a:ext cx="1219167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137524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C73CE-DC9E-808B-CEAE-7B4E69A78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FDA drug recall process includes: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CF3A9E-1E98-E475-7BBC-A430C731BD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7884608"/>
              </p:ext>
            </p:extLst>
          </p:nvPr>
        </p:nvGraphicFramePr>
        <p:xfrm>
          <a:off x="1130270" y="2479246"/>
          <a:ext cx="9604375" cy="3718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766613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hart">
            <a:extLst>
              <a:ext uri="{FF2B5EF4-FFF2-40B4-BE49-F238E27FC236}">
                <a16:creationId xmlns:a16="http://schemas.microsoft.com/office/drawing/2014/main" id="{395475FD-2FF4-E730-5C94-C4E53BEDC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960" y="0"/>
            <a:ext cx="79629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2729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blue bars&#10;&#10;Description automatically generated">
            <a:extLst>
              <a:ext uri="{FF2B5EF4-FFF2-40B4-BE49-F238E27FC236}">
                <a16:creationId xmlns:a16="http://schemas.microsoft.com/office/drawing/2014/main" id="{7B0206FE-7AA6-78BD-0779-88AE4BE50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539" y="0"/>
            <a:ext cx="8136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3577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DA Funds Global Collaboration for Innovative Coronavirus Research">
            <a:extLst>
              <a:ext uri="{FF2B5EF4-FFF2-40B4-BE49-F238E27FC236}">
                <a16:creationId xmlns:a16="http://schemas.microsoft.com/office/drawing/2014/main" id="{2A864E21-CC99-80C3-496D-34CF85C47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/>
          <a:stretch/>
        </p:blipFill>
        <p:spPr bwMode="auto">
          <a:xfrm>
            <a:off x="305" y="10"/>
            <a:ext cx="121916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1F5836-4AD7-4805-4819-D7C900F99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1" y="1193800"/>
            <a:ext cx="3193050" cy="4699000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What does the FDA stand for &amp; what do they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03CDD-0CE5-5D03-9E2D-FF03748CC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636" y="1193800"/>
            <a:ext cx="6085091" cy="4699000"/>
          </a:xfrm>
        </p:spPr>
        <p:txBody>
          <a:bodyPr anchor="ctr">
            <a:normAutofit/>
          </a:bodyPr>
          <a:lstStyle/>
          <a:p>
            <a:r>
              <a:rPr lang="en-US"/>
              <a:t>FDA stands for Food and Drug Administration</a:t>
            </a:r>
          </a:p>
          <a:p>
            <a:endParaRPr lang="en-US"/>
          </a:p>
          <a:p>
            <a:r>
              <a:rPr lang="en-US"/>
              <a:t>FDA is a US government agency assigned to protect public health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56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CAED918-2FF1-24AC-F775-5349E46AE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653" y="0"/>
            <a:ext cx="7500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1825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ED336-36DF-C307-EDFE-EAA391D44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5805" y="897723"/>
            <a:ext cx="2484547" cy="3796940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r>
              <a:rPr lang="en-US" sz="3600" dirty="0" err="1"/>
              <a:t>AvErage</a:t>
            </a:r>
            <a:r>
              <a:rPr lang="en-US" sz="3600" dirty="0"/>
              <a:t> time to close recalls by top ten firms</a:t>
            </a:r>
          </a:p>
        </p:txBody>
      </p:sp>
      <p:pic>
        <p:nvPicPr>
          <p:cNvPr id="4" name="Picture 3" descr="A graph of purple bars&#10;&#10;Description automatically generated">
            <a:extLst>
              <a:ext uri="{FF2B5EF4-FFF2-40B4-BE49-F238E27FC236}">
                <a16:creationId xmlns:a16="http://schemas.microsoft.com/office/drawing/2014/main" id="{047AA6B4-BC70-B970-D2A7-6E2880F61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78537" cy="688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1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492E-F71A-1E62-E4D9-EA20A68F1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9994180" cy="14005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/>
              <a:t>How does the Distribution of drugs </a:t>
            </a:r>
            <a:r>
              <a:rPr lang="en-US" sz="3600" dirty="0"/>
              <a:t>that get recalled effect consumers globally?</a:t>
            </a:r>
            <a:endParaRPr lang="en-US" sz="3600" b="1" dirty="0"/>
          </a:p>
        </p:txBody>
      </p:sp>
      <p:pic>
        <p:nvPicPr>
          <p:cNvPr id="4098" name="Picture 2" descr="FDA for the Second Time Rejects Blood Thinner, Xarelto, for Heart Disease">
            <a:extLst>
              <a:ext uri="{FF2B5EF4-FFF2-40B4-BE49-F238E27FC236}">
                <a16:creationId xmlns:a16="http://schemas.microsoft.com/office/drawing/2014/main" id="{49EBD6CC-089B-E2BF-9A47-5EFDB5D82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208" y="1939744"/>
            <a:ext cx="5383584" cy="448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876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rug prescriptions&#10;&#10;Description automatically generated">
            <a:extLst>
              <a:ext uri="{FF2B5EF4-FFF2-40B4-BE49-F238E27FC236}">
                <a16:creationId xmlns:a16="http://schemas.microsoft.com/office/drawing/2014/main" id="{3920FE45-DAB8-E6B0-C43D-0A1177E34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4181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e chart with different colored circles">
            <a:extLst>
              <a:ext uri="{FF2B5EF4-FFF2-40B4-BE49-F238E27FC236}">
                <a16:creationId xmlns:a16="http://schemas.microsoft.com/office/drawing/2014/main" id="{D04275B7-745B-4D2E-52DB-955209793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69510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orange circle with text with Crust in the background&#10;&#10;Description automatically generated">
            <a:extLst>
              <a:ext uri="{FF2B5EF4-FFF2-40B4-BE49-F238E27FC236}">
                <a16:creationId xmlns:a16="http://schemas.microsoft.com/office/drawing/2014/main" id="{C0B60FC1-6420-02C9-A98E-6F8B5488A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2923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F362-DB09-FE75-2AAF-F25C9DB8C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7" name="Graphic 6" descr="Medicine">
            <a:extLst>
              <a:ext uri="{FF2B5EF4-FFF2-40B4-BE49-F238E27FC236}">
                <a16:creationId xmlns:a16="http://schemas.microsoft.com/office/drawing/2014/main" id="{45846861-DFE4-FBEF-33F4-91A0EE5FB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87426" y="2210935"/>
            <a:ext cx="3493180" cy="3493180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FE6B0-A176-7415-2CBC-059F90F68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3892" y="1728061"/>
            <a:ext cx="5703663" cy="4063139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1600" b="1" dirty="0"/>
              <a:t>FDA’s Critical Role</a:t>
            </a:r>
            <a:r>
              <a:rPr lang="en-US" sz="1600" dirty="0"/>
              <a:t>: Protecting public health through stringent drug recall standards.</a:t>
            </a:r>
          </a:p>
          <a:p>
            <a:pPr>
              <a:lnSpc>
                <a:spcPct val="110000"/>
              </a:lnSpc>
            </a:pPr>
            <a:r>
              <a:rPr lang="en-US" sz="1600" b="1" dirty="0"/>
              <a:t>Class II Drug Recalls</a:t>
            </a:r>
            <a:r>
              <a:rPr lang="en-US" sz="1600" dirty="0"/>
              <a:t>: Frequent recalls indicate ongoing quality control challenges, especially in widely prescribed drugs.</a:t>
            </a:r>
          </a:p>
          <a:p>
            <a:pPr>
              <a:lnSpc>
                <a:spcPct val="110000"/>
              </a:lnSpc>
            </a:pPr>
            <a:r>
              <a:rPr lang="en-US" sz="1600" b="1" dirty="0"/>
              <a:t>Importance of Regulatory Oversight</a:t>
            </a:r>
            <a:r>
              <a:rPr lang="en-US" sz="1600" dirty="0"/>
              <a:t>: Highlights the need for continuous, vigilant oversight to ensure patient safety.</a:t>
            </a:r>
          </a:p>
          <a:p>
            <a:pPr>
              <a:lnSpc>
                <a:spcPct val="110000"/>
              </a:lnSpc>
            </a:pPr>
            <a:r>
              <a:rPr lang="en-US" sz="1600" b="1" dirty="0"/>
              <a:t>Growing Industry, Growing Responsibility</a:t>
            </a:r>
            <a:r>
              <a:rPr lang="en-US" sz="1600" dirty="0"/>
              <a:t>: As the pharmaceutical sector expands, both regulatory vigilance and industry commitment are essential.</a:t>
            </a:r>
          </a:p>
          <a:p>
            <a:pPr>
              <a:lnSpc>
                <a:spcPct val="110000"/>
              </a:lnSpc>
            </a:pPr>
            <a:r>
              <a:rPr lang="en-US" sz="1600" b="1" dirty="0"/>
              <a:t>Patient Protection</a:t>
            </a:r>
            <a:r>
              <a:rPr lang="en-US" sz="1600" dirty="0"/>
              <a:t>: Collaborative efforts between the FDA and firms are vital for minimizing risks and safeguarding public health.</a:t>
            </a:r>
          </a:p>
        </p:txBody>
      </p:sp>
    </p:spTree>
    <p:extLst>
      <p:ext uri="{BB962C8B-B14F-4D97-AF65-F5344CB8AC3E}">
        <p14:creationId xmlns:p14="http://schemas.microsoft.com/office/powerpoint/2010/main" val="624496264"/>
      </p:ext>
    </p:extLst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The end neon sign. Vintage movie ending neon frame on black background ...">
            <a:extLst>
              <a:ext uri="{FF2B5EF4-FFF2-40B4-BE49-F238E27FC236}">
                <a16:creationId xmlns:a16="http://schemas.microsoft.com/office/drawing/2014/main" id="{FDC9FD1E-239F-06AB-E46C-B3B622604F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75" b="21592"/>
          <a:stretch/>
        </p:blipFill>
        <p:spPr bwMode="auto">
          <a:xfrm>
            <a:off x="0" y="369676"/>
            <a:ext cx="12191980" cy="685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685B89-1769-5ED5-6760-D9BEF0497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7817" y="-131975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Thank you for your attention and time today</a:t>
            </a:r>
          </a:p>
        </p:txBody>
      </p:sp>
    </p:spTree>
    <p:extLst>
      <p:ext uri="{BB962C8B-B14F-4D97-AF65-F5344CB8AC3E}">
        <p14:creationId xmlns:p14="http://schemas.microsoft.com/office/powerpoint/2010/main" val="24061421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b="1" u="sng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different classifications for drugs in the FDA</a:t>
            </a:r>
            <a:endParaRPr lang="en-US" b="1" u="sng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46C624E6-3833-F58D-B6FA-99190846B2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7898543"/>
              </p:ext>
            </p:extLst>
          </p:nvPr>
        </p:nvGraphicFramePr>
        <p:xfrm>
          <a:off x="914400" y="2257654"/>
          <a:ext cx="10353675" cy="3303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6711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27" y="1787014"/>
            <a:ext cx="2335379" cy="238203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b="1" dirty="0"/>
              <a:t>Which firms had the most recalls?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9D5B992-996E-1F1A-D7BA-5B3838084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9350"/>
            <a:ext cx="16861988" cy="1384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Recalling Firm Cardinal Health Inc. 18 Vita Pharmacy, LLC dba Talon Compounding Pharmacy 18 Mckesson Medical-Surgical Inc. Corporate Office 16 Herbal Doctor Remedies 10 Teva Pharmaceuticals USA 8 Teligent Pharma, Inc. 7 Fusion IV Pharmaceuticals, Inc. dba Axia Pharmaceutical 7 Pharmacy Innovations 7 Perrigo Company PLC 6 Accord Healthcare, Inc. 6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6E8DE64-3902-BB88-F63C-F7FF5924F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11750"/>
            <a:ext cx="16861988" cy="1384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Recalling Firm Cardinal Health Inc. 18 Vita Pharmacy, LLC dba Talon Compounding Pharmacy 18 Mckesson Medical-Surgical Inc. Corporate Office 16 Herbal Doctor Remedies 10 Teva Pharmaceuticals USA 8 Teligent Pharma, Inc. 7 Fusion IV Pharmaceuticals, Inc. dba Axia Pharmaceutical 7 Pharmacy Innovations 7 Perrigo Company PLC 6 Accord Healthcare, Inc. 6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 descr="A graph of blue bars">
            <a:extLst>
              <a:ext uri="{FF2B5EF4-FFF2-40B4-BE49-F238E27FC236}">
                <a16:creationId xmlns:a16="http://schemas.microsoft.com/office/drawing/2014/main" id="{28059A97-D82F-C149-6D1D-85AE205A3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918" y="450249"/>
            <a:ext cx="9451082" cy="641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9677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087BCF22-05DF-B011-22A2-E748372C1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765" y="0"/>
            <a:ext cx="8690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46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B996A54-0CDD-4A46-B3D2-02F43219A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CD12B-077E-0DCF-DC5A-EAC4A29D1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6" y="1122001"/>
            <a:ext cx="3040685" cy="4613999"/>
          </a:xfrm>
        </p:spPr>
        <p:txBody>
          <a:bodyPr anchor="ctr">
            <a:normAutofit/>
          </a:bodyPr>
          <a:lstStyle/>
          <a:p>
            <a:pPr algn="l"/>
            <a:r>
              <a:rPr lang="en-US" sz="2400" dirty="0">
                <a:solidFill>
                  <a:srgbClr val="FFFFFF"/>
                </a:solidFill>
              </a:rPr>
              <a:t>TYPE OF MEDICATIONS RECALLED MOST FREQUENTLY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F0BB8C-8C08-44AD-9EBB-B43BE66A5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129" y="0"/>
            <a:ext cx="81298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E4AF8D0-70CD-EEE0-7E28-19BF126592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11641" y="720671"/>
            <a:ext cx="6566564" cy="516260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100" b="1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Commonly recalled medications include: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Oxycodone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Methadone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Adderall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Meperidine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10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Hydromorphone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1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kumimoji="0" lang="en-US" altLang="en-US" sz="2100" b="1" i="0" u="sng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These medications are typically prescribed for:</a:t>
            </a:r>
          </a:p>
          <a:p>
            <a:pPr marL="0" lv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2100" dirty="0">
                <a:effectLst/>
                <a:latin typeface="Arial" panose="020B0604020202020204" pitchFamily="34" charset="0"/>
              </a:rPr>
              <a:t>Severe pain management</a:t>
            </a:r>
          </a:p>
          <a:p>
            <a:pPr marL="0" lv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2100" dirty="0">
                <a:effectLst/>
                <a:latin typeface="Arial" panose="020B0604020202020204" pitchFamily="34" charset="0"/>
              </a:rPr>
              <a:t>Anxiety treatment</a:t>
            </a:r>
          </a:p>
          <a:p>
            <a:pPr marL="0" lv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2100" dirty="0">
                <a:effectLst/>
                <a:latin typeface="Arial" panose="020B0604020202020204" pitchFamily="34" charset="0"/>
              </a:rPr>
              <a:t>Insomnia relief</a:t>
            </a:r>
          </a:p>
          <a:p>
            <a:pPr marL="0" lv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2100" dirty="0">
                <a:effectLst/>
                <a:latin typeface="Arial" panose="020B0604020202020204" pitchFamily="34" charset="0"/>
              </a:rPr>
              <a:t>Attention Deficit Hyperactivity Disorder (ADHD)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905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0A094-4F47-AC2C-6F90-A89C73EB1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/>
              <a:t>Why class ii drugs dominate OVERALL recalls</a:t>
            </a:r>
          </a:p>
        </p:txBody>
      </p:sp>
      <p:pic>
        <p:nvPicPr>
          <p:cNvPr id="4098" name="Picture 2" descr="Healthcare and Medication - Symbol of Wellness and Treatment Stock ...">
            <a:extLst>
              <a:ext uri="{FF2B5EF4-FFF2-40B4-BE49-F238E27FC236}">
                <a16:creationId xmlns:a16="http://schemas.microsoft.com/office/drawing/2014/main" id="{D7C78083-D9ED-950C-8A5F-C56B3B06C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1" b="1"/>
          <a:stretch/>
        </p:blipFill>
        <p:spPr bwMode="auto">
          <a:xfrm>
            <a:off x="1017388" y="2210947"/>
            <a:ext cx="4833257" cy="3493155"/>
          </a:xfrm>
          <a:prstGeom prst="rect">
            <a:avLst/>
          </a:prstGeom>
          <a:noFill/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6F571-7CC1-24AE-5585-5408AF8CC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695" y="2096064"/>
            <a:ext cx="5016860" cy="369513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>
                <a:effectLst/>
              </a:rPr>
              <a:t>Class II drugs are recalled more often because even though they pose moderate health risks, they’re not immediately life-threatening. </a:t>
            </a:r>
          </a:p>
          <a:p>
            <a:pPr>
              <a:lnSpc>
                <a:spcPct val="110000"/>
              </a:lnSpc>
            </a:pPr>
            <a:r>
              <a:rPr lang="en-US" sz="1700" dirty="0">
                <a:effectLst/>
              </a:rPr>
              <a:t>Their large-scale production raises the probability of issues like contamination or mislabeling.</a:t>
            </a:r>
          </a:p>
          <a:p>
            <a:pPr>
              <a:lnSpc>
                <a:spcPct val="110000"/>
              </a:lnSpc>
            </a:pPr>
            <a:r>
              <a:rPr lang="en-US" sz="1700" dirty="0">
                <a:effectLst/>
              </a:rPr>
              <a:t>Even minor quality concerns in such widely prescribed drugs trigger recalls, reflecting the FDA’s strict standards to keep patients safe</a:t>
            </a:r>
          </a:p>
        </p:txBody>
      </p:sp>
    </p:spTree>
    <p:extLst>
      <p:ext uri="{BB962C8B-B14F-4D97-AF65-F5344CB8AC3E}">
        <p14:creationId xmlns:p14="http://schemas.microsoft.com/office/powerpoint/2010/main" val="442491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EDEFA-3F71-C9D8-89D3-24297BAD1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9" y="4459039"/>
            <a:ext cx="8643011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D193F1-F08D-D768-BEFF-99C3775155A3}"/>
              </a:ext>
            </a:extLst>
          </p:cNvPr>
          <p:cNvSpPr txBox="1"/>
          <p:nvPr/>
        </p:nvSpPr>
        <p:spPr>
          <a:xfrm>
            <a:off x="1584224" y="6458519"/>
            <a:ext cx="8643011" cy="457219"/>
          </a:xfrm>
          <a:prstGeom prst="rect">
            <a:avLst/>
          </a:prstGeom>
        </p:spPr>
        <p:txBody>
          <a:bodyPr vert="horz" lIns="91440" tIns="91440" rIns="91440" bIns="91440" rtlCol="0">
            <a:normAutofit/>
          </a:bodyPr>
          <a:lstStyle/>
          <a:p>
            <a:pPr algn="ctr" defTabSz="9144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</a:pPr>
            <a:r>
              <a:rPr lang="en-US" sz="1600" cap="all" dirty="0"/>
              <a:t>Classification Breakdown by Top 10 Recalling Firms</a:t>
            </a:r>
          </a:p>
        </p:txBody>
      </p:sp>
      <p:pic>
        <p:nvPicPr>
          <p:cNvPr id="14" name="Picture 13" descr="A graph of a company">
            <a:extLst>
              <a:ext uri="{FF2B5EF4-FFF2-40B4-BE49-F238E27FC236}">
                <a16:creationId xmlns:a16="http://schemas.microsoft.com/office/drawing/2014/main" id="{21FADB08-A587-92BC-A6A2-80500D1EF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389"/>
            <a:ext cx="12192000" cy="68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680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52953-CCCB-B143-105F-D856FD404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F2B70F0C-B592-1B4E-2AF1-6EE731B14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00361"/>
            <a:ext cx="12191999" cy="6757639"/>
          </a:xfrm>
        </p:spPr>
      </p:pic>
    </p:spTree>
    <p:extLst>
      <p:ext uri="{BB962C8B-B14F-4D97-AF65-F5344CB8AC3E}">
        <p14:creationId xmlns:p14="http://schemas.microsoft.com/office/powerpoint/2010/main" val="134325036"/>
      </p:ext>
    </p:extLst>
  </p:cSld>
  <p:clrMapOvr>
    <a:masterClrMapping/>
  </p:clrMapOvr>
  <p:transition spd="slow">
    <p:cover/>
  </p:transition>
  <p:extLst>
    <p:ext uri="{6950BFC3-D8DA-4A85-94F7-54DA5524770B}">
      <p188:commentRel xmlns:p188="http://schemas.microsoft.com/office/powerpoint/2018/8/main" r:id="rId2"/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www.w3.org/XML/1998/namespace"/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schemas.microsoft.com/office/2006/documentManagement/types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6366</TotalTime>
  <Words>538</Words>
  <Application>Microsoft Office PowerPoint</Application>
  <PresentationFormat>Widescreen</PresentationFormat>
  <Paragraphs>58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Bookman Old Style</vt:lpstr>
      <vt:lpstr>Calibri</vt:lpstr>
      <vt:lpstr>Rockwell</vt:lpstr>
      <vt:lpstr>var(--jp-code-font-family)</vt:lpstr>
      <vt:lpstr>Damask</vt:lpstr>
      <vt:lpstr>FDA DRUG Recalls</vt:lpstr>
      <vt:lpstr>What does the FDA stand for &amp; what do they do?</vt:lpstr>
      <vt:lpstr>The different classifications for drugs in the FDA</vt:lpstr>
      <vt:lpstr>Which firms had the most recalls?</vt:lpstr>
      <vt:lpstr>PowerPoint Presentation</vt:lpstr>
      <vt:lpstr>TYPE OF MEDICATIONS RECALLED MOST FREQUENTLY</vt:lpstr>
      <vt:lpstr>Why class ii drugs dominate OVERALL recalls</vt:lpstr>
      <vt:lpstr> </vt:lpstr>
      <vt:lpstr>PowerPoint Presentation</vt:lpstr>
      <vt:lpstr>PowerPoint Presentation</vt:lpstr>
      <vt:lpstr>Which states had the most recalls by drug classification?</vt:lpstr>
      <vt:lpstr>PowerPoint Presentation</vt:lpstr>
      <vt:lpstr>PowerPoint Presentation</vt:lpstr>
      <vt:lpstr>PowerPoint Presentation</vt:lpstr>
      <vt:lpstr>PowerPoint Presentation</vt:lpstr>
      <vt:lpstr>What is the average duration from the initiation to the termination of a drug recall?</vt:lpstr>
      <vt:lpstr>The FDA drug recall process includes:</vt:lpstr>
      <vt:lpstr>PowerPoint Presentation</vt:lpstr>
      <vt:lpstr>PowerPoint Presentation</vt:lpstr>
      <vt:lpstr>PowerPoint Presentation</vt:lpstr>
      <vt:lpstr>AvErage time to close recalls by top ten firms</vt:lpstr>
      <vt:lpstr>How does the Distribution of drugs that get recalled effect consumers globally?</vt:lpstr>
      <vt:lpstr>PowerPoint Presentation</vt:lpstr>
      <vt:lpstr>PowerPoint Presentation</vt:lpstr>
      <vt:lpstr>PowerPoint Presentation</vt:lpstr>
      <vt:lpstr>conclusion</vt:lpstr>
      <vt:lpstr>Thank you for your attention and time today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Nat ✨</dc:creator>
  <cp:lastModifiedBy>Sabrina Martin</cp:lastModifiedBy>
  <cp:revision>41</cp:revision>
  <cp:lastPrinted>2024-11-03T11:33:01Z</cp:lastPrinted>
  <dcterms:created xsi:type="dcterms:W3CDTF">2024-08-09T01:39:54Z</dcterms:created>
  <dcterms:modified xsi:type="dcterms:W3CDTF">2024-11-03T20:02:59Z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